
<file path=[Content_Types].xml><?xml version="1.0" encoding="utf-8"?>
<Types xmlns="http://schemas.openxmlformats.org/package/2006/content-types">
  <Default Extension="bin" ContentType="image/unknown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73" r:id="rId5"/>
    <p:sldId id="265" r:id="rId6"/>
    <p:sldId id="274" r:id="rId7"/>
    <p:sldId id="266" r:id="rId8"/>
    <p:sldId id="269" r:id="rId9"/>
    <p:sldId id="272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DDC669-22BF-428A-BB20-D84A7980C6FF}" v="24" dt="2023-08-15T11:48:56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4" d="100"/>
          <a:sy n="64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7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8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5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1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8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2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3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3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8/20/2023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4610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33">
          <p15:clr>
            <a:srgbClr val="5ACBF0"/>
          </p15:clr>
        </p15:guide>
        <p15:guide id="4" pos="336">
          <p15:clr>
            <a:srgbClr val="5ACBF0"/>
          </p15:clr>
        </p15:guide>
        <p15:guide id="5" orient="horz" pos="3974">
          <p15:clr>
            <a:srgbClr val="5ACBF0"/>
          </p15:clr>
        </p15:guide>
        <p15:guide id="6" orient="horz" pos="346">
          <p15:clr>
            <a:srgbClr val="5ACBF0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296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75">
          <p15:clr>
            <a:srgbClr val="A4A3A4"/>
          </p15:clr>
        </p15:guide>
        <p15:guide id="21" pos="4974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845">
          <p15:clr>
            <a:srgbClr val="A4A3A4"/>
          </p15:clr>
        </p15:guide>
        <p15:guide id="30" orient="horz" pos="958">
          <p15:clr>
            <a:srgbClr val="A4A3A4"/>
          </p15:clr>
        </p15:guide>
        <p15:guide id="31" orient="horz" pos="1480">
          <p15:clr>
            <a:srgbClr val="A4A3A4"/>
          </p15:clr>
        </p15:guide>
        <p15:guide id="32" orient="horz" pos="1593">
          <p15:clr>
            <a:srgbClr val="A4A3A4"/>
          </p15:clr>
        </p15:guide>
        <p15:guide id="33" orient="horz" pos="2092">
          <p15:clr>
            <a:srgbClr val="A4A3A4"/>
          </p15:clr>
        </p15:guide>
        <p15:guide id="34" orient="horz" pos="2228">
          <p15:clr>
            <a:srgbClr val="A4A3A4"/>
          </p15:clr>
        </p15:guide>
        <p15:guide id="35" orient="horz" pos="2727">
          <p15:clr>
            <a:srgbClr val="A4A3A4"/>
          </p15:clr>
        </p15:guide>
        <p15:guide id="36" orient="horz" pos="2840">
          <p15:clr>
            <a:srgbClr val="A4A3A4"/>
          </p15:clr>
        </p15:guide>
        <p15:guide id="37" orient="horz" pos="3362">
          <p15:clr>
            <a:srgbClr val="A4A3A4"/>
          </p15:clr>
        </p15:guide>
        <p15:guide id="38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hattan_Project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198311&amp;picture=&amp;jazyk=D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848736" y="2286000"/>
            <a:ext cx="4842012" cy="2004533"/>
          </a:xfrm>
          <a:solidFill>
            <a:schemeClr val="tx2">
              <a:lumMod val="25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Banning Nuclear Weapon Usage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35A6E74-C5AF-ABC4-EDF1-0C112E680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" b="11"/>
          <a:stretch/>
        </p:blipFill>
        <p:spPr>
          <a:xfrm>
            <a:off x="-285864" y="785190"/>
            <a:ext cx="6076391" cy="6076409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07517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861901-8825-6558-918B-C433F10E4935}"/>
              </a:ext>
            </a:extLst>
          </p:cNvPr>
          <p:cNvSpPr/>
          <p:nvPr/>
        </p:nvSpPr>
        <p:spPr>
          <a:xfrm>
            <a:off x="1107840" y="1055661"/>
            <a:ext cx="9797414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69790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67779" y="905120"/>
            <a:ext cx="4500561" cy="1014411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lose up of a microscope">
            <a:extLst>
              <a:ext uri="{FF2B5EF4-FFF2-40B4-BE49-F238E27FC236}">
                <a16:creationId xmlns:a16="http://schemas.microsoft.com/office/drawing/2014/main" id="{0DC79448-2D8E-0F6B-B827-8C212E134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 l="13746" r="19601" b="-3"/>
          <a:stretch/>
        </p:blipFill>
        <p:spPr>
          <a:xfrm>
            <a:off x="4942419" y="-97976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softEdge rad="10160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04A7B-7765-43BE-92D4-FD6F3CA43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1607" y="0"/>
            <a:ext cx="6858000" cy="6858000"/>
          </a:xfrm>
          <a:prstGeom prst="rect">
            <a:avLst/>
          </a:prstGeom>
          <a:effectLst>
            <a:softEdge rad="5588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35D518-811E-4522-AAF8-5A2138DBF41E}"/>
              </a:ext>
            </a:extLst>
          </p:cNvPr>
          <p:cNvSpPr txBox="1"/>
          <p:nvPr/>
        </p:nvSpPr>
        <p:spPr>
          <a:xfrm>
            <a:off x="667779" y="2475724"/>
            <a:ext cx="5428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Arial Black" panose="020B0A04020102020204" pitchFamily="34" charset="0"/>
              </a:rPr>
              <a:t> What are Nuclear</a:t>
            </a:r>
          </a:p>
          <a:p>
            <a:r>
              <a:rPr lang="en-US" sz="3200" b="1" dirty="0">
                <a:latin typeface="Arial Black" panose="020B0A04020102020204" pitchFamily="34" charset="0"/>
              </a:rPr>
              <a:t>    Weapons 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b="1" dirty="0">
              <a:latin typeface="Arial Black" panose="020B0A04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dirty="0">
                <a:latin typeface="Arial Black" panose="020B0A04020102020204" pitchFamily="34" charset="0"/>
              </a:rPr>
              <a:t> How they work ?</a:t>
            </a:r>
            <a:endParaRPr lang="en-US" sz="3200" b="1" dirty="0">
              <a:latin typeface="Arial Black" panose="020B0A04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23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sz="4700" dirty="0"/>
              <a:t>Historical Context of Nuclear Weapons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37600" y="2721946"/>
            <a:ext cx="5760000" cy="18987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8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latin typeface="Arial Black" panose="020B0A04020102020204" pitchFamily="34" charset="0"/>
              </a:rPr>
              <a:t> </a:t>
            </a:r>
            <a:r>
              <a:rPr lang="en-US" sz="2800" b="1" spc="-150" dirty="0">
                <a:latin typeface="Arial Black" panose="020B0A04020102020204" pitchFamily="34" charset="0"/>
              </a:rPr>
              <a:t>Discovery of </a:t>
            </a:r>
            <a:r>
              <a:rPr lang="en-US" sz="2400" b="1" spc="-150" dirty="0">
                <a:latin typeface="Arial Black" panose="020B0A04020102020204" pitchFamily="34" charset="0"/>
              </a:rPr>
              <a:t>Radioactivity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C072888-0BDA-5370-5E9D-9C0DD52E3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4" r="16694"/>
          <a:stretch/>
        </p:blipFill>
        <p:spPr>
          <a:xfrm>
            <a:off x="4625300" y="79433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97113377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0" y="516622"/>
            <a:ext cx="5942702" cy="431999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sz="2800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latin typeface="Arial Black" panose="020B0A04020102020204" pitchFamily="34" charset="0"/>
              </a:rPr>
              <a:t> Manhattan Project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latin typeface="Arial Black" panose="020B0A04020102020204" pitchFamily="34" charset="0"/>
              </a:rPr>
              <a:t>Robert Oppenheimer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latin typeface="Arial Black" panose="020B0A04020102020204" pitchFamily="34" charset="0"/>
              </a:rPr>
              <a:t>Earliest Inventions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 Black" panose="020B0A04020102020204" pitchFamily="34" charset="0"/>
              </a:rPr>
              <a:t>Little boy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 Black" panose="020B0A04020102020204" pitchFamily="34" charset="0"/>
              </a:rPr>
              <a:t>Fat man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FED87B5-A9F5-409A-B2A7-F25E4878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0602" y="3192964"/>
            <a:ext cx="6951750" cy="353506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B4BBD5-45A2-47F7-AE56-92D0E9BF0489}"/>
              </a:ext>
            </a:extLst>
          </p:cNvPr>
          <p:cNvSpPr txBox="1"/>
          <p:nvPr/>
        </p:nvSpPr>
        <p:spPr>
          <a:xfrm>
            <a:off x="6776761" y="6977790"/>
            <a:ext cx="54053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Manhattan_Projec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" name="Picture 2" descr="Historical/Corbis via Getty Images">
            <a:extLst>
              <a:ext uri="{FF2B5EF4-FFF2-40B4-BE49-F238E27FC236}">
                <a16:creationId xmlns:a16="http://schemas.microsoft.com/office/drawing/2014/main" id="{8012F4A4-560E-E7B2-5A53-3A4003F3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513" y="0"/>
            <a:ext cx="2586937" cy="2970843"/>
          </a:xfrm>
          <a:prstGeom prst="ellipse">
            <a:avLst/>
          </a:prstGeom>
          <a:ln w="63500" cap="rnd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he first atomic bomb got its name">
            <a:extLst>
              <a:ext uri="{FF2B5EF4-FFF2-40B4-BE49-F238E27FC236}">
                <a16:creationId xmlns:a16="http://schemas.microsoft.com/office/drawing/2014/main" id="{3EFC042E-B1B7-086D-26BD-969E69054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02" y="52484"/>
            <a:ext cx="4320000" cy="30105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083B93-07DF-2CE5-B821-55D85AE2C2A7}"/>
              </a:ext>
            </a:extLst>
          </p:cNvPr>
          <p:cNvSpPr/>
          <p:nvPr/>
        </p:nvSpPr>
        <p:spPr>
          <a:xfrm>
            <a:off x="197038" y="237202"/>
            <a:ext cx="4544577" cy="7078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Historical context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2719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59405" y="1237835"/>
            <a:ext cx="3598811" cy="2522767"/>
          </a:xfrm>
        </p:spPr>
        <p:txBody>
          <a:bodyPr anchor="t">
            <a:normAutofit fontScale="90000"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Impact on Humanity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184A55-BA6A-2472-0244-2FD6D0AF15A0}"/>
              </a:ext>
            </a:extLst>
          </p:cNvPr>
          <p:cNvSpPr/>
          <p:nvPr/>
        </p:nvSpPr>
        <p:spPr>
          <a:xfrm>
            <a:off x="5436705" y="-3600"/>
            <a:ext cx="6755296" cy="685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10735" y="953742"/>
            <a:ext cx="5094563" cy="2162781"/>
          </a:xfrm>
        </p:spPr>
        <p:txBody>
          <a:bodyPr anchor="t">
            <a:normAutofit fontScale="775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b="1" dirty="0"/>
              <a:t>Environmental Degradation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b="1" dirty="0"/>
              <a:t>Health crisis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b="1" dirty="0"/>
              <a:t>Nuclear enrichment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b="1" dirty="0"/>
              <a:t>Global security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lvl="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8017071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41434" y="2284247"/>
            <a:ext cx="5094563" cy="2162781"/>
          </a:xfrm>
        </p:spPr>
        <p:txBody>
          <a:bodyPr anchor="t">
            <a:normAutofit fontScale="70000" lnSpcReduction="20000"/>
          </a:bodyPr>
          <a:lstStyle/>
          <a:p>
            <a:pPr marL="0" lvl="0" indent="0">
              <a:buNone/>
            </a:pPr>
            <a:r>
              <a:rPr 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85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Health</a:t>
            </a:r>
          </a:p>
          <a:p>
            <a:pPr marL="0" lvl="0" indent="0">
              <a:buNone/>
            </a:pPr>
            <a:r>
              <a:rPr lang="en-US" sz="8500" b="1" dirty="0"/>
              <a:t>   </a:t>
            </a:r>
            <a:r>
              <a:rPr lang="en-US" sz="8500" b="1" dirty="0">
                <a:solidFill>
                  <a:srgbClr val="FF9966"/>
                </a:solidFill>
              </a:rPr>
              <a:t>Crisis</a:t>
            </a:r>
            <a:endParaRPr lang="en-US" sz="7000" dirty="0">
              <a:solidFill>
                <a:srgbClr val="FF9966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endParaRPr lang="en-US" sz="3200" spc="-150" dirty="0">
              <a:latin typeface="Arial Black" panose="020B0A04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7C2E52-3B70-A07F-C0CC-C85E18B29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6125" y="65314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2700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FDE2B-8241-4E18-9B07-F504ECE13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95731" y="65314"/>
            <a:ext cx="6533794" cy="6792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4D1BE577-9EA3-53E7-AD1F-4E83488114C6}"/>
              </a:ext>
            </a:extLst>
          </p:cNvPr>
          <p:cNvSpPr/>
          <p:nvPr/>
        </p:nvSpPr>
        <p:spPr>
          <a:xfrm>
            <a:off x="0" y="0"/>
            <a:ext cx="5506278" cy="6858000"/>
          </a:xfrm>
          <a:prstGeom prst="fram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46670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26329" y="511557"/>
            <a:ext cx="4500561" cy="1625356"/>
          </a:xfrm>
          <a:ln w="57150"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r>
              <a:rPr lang="en-US" sz="4700" dirty="0"/>
              <a:t>Geopolitical and </a:t>
            </a:r>
            <a:r>
              <a:rPr lang="en-US" sz="4700" dirty="0">
                <a:solidFill>
                  <a:srgbClr val="00B0F0"/>
                </a:solidFill>
              </a:rPr>
              <a:t>Security </a:t>
            </a:r>
            <a:r>
              <a:rPr lang="en-US" sz="4700" dirty="0"/>
              <a:t>Risks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00663" y="2723356"/>
            <a:ext cx="4500562" cy="2136879"/>
          </a:xfrm>
        </p:spPr>
        <p:txBody>
          <a:bodyPr anchor="t">
            <a:no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3200" dirty="0">
                <a:latin typeface="Arial Black" panose="020B0A04020102020204" pitchFamily="34" charset="0"/>
              </a:rPr>
              <a:t>Nuclear enrichment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>
                <a:latin typeface="Arial Black" panose="020B0A04020102020204" pitchFamily="34" charset="0"/>
              </a:rPr>
              <a:t>Global security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DF8C3EF-23EA-85F4-3FB0-D37299C18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5" r="29170" b="6250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743508090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05118" y="730977"/>
            <a:ext cx="4936240" cy="1544005"/>
          </a:xfrm>
          <a:ln w="57150"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r>
              <a:rPr lang="en-US" sz="47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Arguments</a:t>
            </a:r>
            <a:r>
              <a:rPr lang="en-US" sz="4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A Worldwide Ban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16248" y="3005959"/>
            <a:ext cx="6589050" cy="2063014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92D050"/>
                </a:solidFill>
              </a:rPr>
              <a:t> </a:t>
            </a:r>
            <a:r>
              <a:rPr lang="en-US" sz="3600" b="1" spc="-3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Environmental Protection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600" b="1" spc="-3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Economic Diversion</a:t>
            </a:r>
            <a:endParaRPr lang="en-US" sz="3600" spc="-300" dirty="0">
              <a:solidFill>
                <a:schemeClr val="accent6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olourful carved figures of humans">
            <a:extLst>
              <a:ext uri="{FF2B5EF4-FFF2-40B4-BE49-F238E27FC236}">
                <a16:creationId xmlns:a16="http://schemas.microsoft.com/office/drawing/2014/main" id="{06291BB8-3BC4-64A6-6C7F-A17C8DD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3" r="13970" b="-10"/>
          <a:stretch/>
        </p:blipFill>
        <p:spPr>
          <a:xfrm>
            <a:off x="5746475" y="65314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8257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dir="in"/>
      </p:transition>
    </mc:Choice>
    <mc:Fallback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84706" y="422720"/>
            <a:ext cx="4605023" cy="1350560"/>
          </a:xfrm>
          <a:ln w="57150"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r>
              <a:rPr lang="en-US" sz="7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38850" y="2608026"/>
            <a:ext cx="3952420" cy="2136252"/>
          </a:xfrm>
        </p:spPr>
        <p:txBody>
          <a:bodyPr anchor="t">
            <a:normAutofit lnSpcReduction="10000"/>
          </a:bodyPr>
          <a:lstStyle/>
          <a:p>
            <a:pPr marL="0" lvl="0" indent="0">
              <a:buNone/>
            </a:pPr>
            <a:r>
              <a:rPr lang="en-US" sz="2800" dirty="0">
                <a:latin typeface="Arial Black" panose="020B0A04020102020204" pitchFamily="34" charset="0"/>
              </a:rPr>
              <a:t>To sum up, we can make the world safer and better for everyone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8B5D277B-D9DA-778B-6557-0C97F0914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08" r="7" b="7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284580288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63B22"/>
      </a:dk2>
      <a:lt2>
        <a:srgbClr val="E4E8E2"/>
      </a:lt2>
      <a:accent1>
        <a:srgbClr val="B78FCD"/>
      </a:accent1>
      <a:accent2>
        <a:srgbClr val="8776C2"/>
      </a:accent2>
      <a:accent3>
        <a:srgbClr val="8F9BCD"/>
      </a:accent3>
      <a:accent4>
        <a:srgbClr val="76A5C2"/>
      </a:accent4>
      <a:accent5>
        <a:srgbClr val="77ABAA"/>
      </a:accent5>
      <a:accent6>
        <a:srgbClr val="6CB192"/>
      </a:accent6>
      <a:hlink>
        <a:srgbClr val="6A8D55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101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Avenir Next LT Pro</vt:lpstr>
      <vt:lpstr>Bell MT</vt:lpstr>
      <vt:lpstr>Wingdings</vt:lpstr>
      <vt:lpstr>GlowVTI</vt:lpstr>
      <vt:lpstr>Banning Nuclear Weapon Usage</vt:lpstr>
      <vt:lpstr>Introduction</vt:lpstr>
      <vt:lpstr>Historical Context of Nuclear Weapons</vt:lpstr>
      <vt:lpstr>PowerPoint Presentation</vt:lpstr>
      <vt:lpstr>Negative Impact on Humanity</vt:lpstr>
      <vt:lpstr>PowerPoint Presentation</vt:lpstr>
      <vt:lpstr>Geopolitical and Security Risks</vt:lpstr>
      <vt:lpstr>Arguments For A Worldwide Ban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Nur Tamim</cp:lastModifiedBy>
  <cp:revision>33</cp:revision>
  <dcterms:created xsi:type="dcterms:W3CDTF">2023-08-15T11:41:26Z</dcterms:created>
  <dcterms:modified xsi:type="dcterms:W3CDTF">2023-08-20T15:43:34Z</dcterms:modified>
</cp:coreProperties>
</file>